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99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BF100-0BB2-4EFF-80CC-69DF66E4361D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560560-4389-46E4-9CDE-8CDB1B0025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E9E2A-6B1C-4D49-8C24-6A2F27CD3FA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0234-7DCD-427E-812A-14CE497DC678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81AAF-EB71-4812-971F-25F48BA62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0234-7DCD-427E-812A-14CE497DC678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81AAF-EB71-4812-971F-25F48BA62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0234-7DCD-427E-812A-14CE497DC678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81AAF-EB71-4812-971F-25F48BA62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0234-7DCD-427E-812A-14CE497DC678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81AAF-EB71-4812-971F-25F48BA62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0234-7DCD-427E-812A-14CE497DC678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81AAF-EB71-4812-971F-25F48BA62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0234-7DCD-427E-812A-14CE497DC678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81AAF-EB71-4812-971F-25F48BA62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0234-7DCD-427E-812A-14CE497DC678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81AAF-EB71-4812-971F-25F48BA62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0234-7DCD-427E-812A-14CE497DC678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81AAF-EB71-4812-971F-25F48BA62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0234-7DCD-427E-812A-14CE497DC678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81AAF-EB71-4812-971F-25F48BA62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0234-7DCD-427E-812A-14CE497DC678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81AAF-EB71-4812-971F-25F48BA62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A0234-7DCD-427E-812A-14CE497DC678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81AAF-EB71-4812-971F-25F48BA62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A0234-7DCD-427E-812A-14CE497DC678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81AAF-EB71-4812-971F-25F48BA623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Documents%20and%20Settings\&#1053;&#1080;&#1085;&#1072;.HOMEYURA\&#1052;&#1086;&#1080;%20&#1076;&#1086;&#1082;&#1091;&#1084;&#1077;&#1085;&#1090;&#1099;\&#1074;&#1085;&#1077;&#1082;&#1083;&#1072;&#1089;&#1089;&#1085;&#1072;&#1103;%20&#1088;&#1072;&#1073;&#1086;&#1090;&#1072;\&#1082;&#1088;&#1086;&#1089;&#1089;&#1074;&#1086;&#1088;&#1076;\&#1074;&#1085;&#1077;&#1082;&#1083;&#1072;&#1089;&#1089;&#1085;&#1072;&#1103;%20&#1088;&#1072;&#1073;&#1086;&#1090;&#1072;\&#1044;&#1074;&#1072;&#1078;&#1076;&#1099;%20&#1044;&#1074;&#1072;%20&#1063;&#1077;&#1090;&#1099;&#1088;&#1077;.mp3" TargetMode="External"/><Relationship Id="rId1" Type="http://schemas.openxmlformats.org/officeDocument/2006/relationships/tags" Target="../tags/tag10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2378" y="1124744"/>
            <a:ext cx="7787453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Математический</a:t>
            </a:r>
          </a:p>
          <a:p>
            <a:pPr algn="ctr"/>
            <a:r>
              <a:rPr lang="ru-RU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КВН</a:t>
            </a:r>
          </a:p>
          <a:p>
            <a:pPr algn="ctr"/>
            <a:r>
              <a:rPr lang="ru-RU" sz="8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  <a:r>
              <a:rPr lang="ru-RU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4 классе</a:t>
            </a:r>
            <a:endParaRPr lang="ru-RU" sz="8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5765393"/>
            <a:ext cx="2304256" cy="800219"/>
          </a:xfrm>
          <a:prstGeom prst="rect">
            <a:avLst/>
          </a:prstGeom>
          <a:solidFill>
            <a:srgbClr val="DAEEF3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ea typeface="Lucida Sans Unicode" pitchFamily="34" charset="0"/>
                <a:cs typeface="Tahoma" pitchFamily="34" charset="0"/>
              </a:rPr>
              <a:t>Фоломеева Г.В. 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ahoma" pitchFamily="34" charset="0"/>
              </a:rPr>
              <a:t>читель начальных классов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advTm="1469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27586" y="1916832"/>
          <a:ext cx="7776864" cy="2880321"/>
        </p:xfrm>
        <a:graphic>
          <a:graphicData uri="http://schemas.openxmlformats.org/drawingml/2006/table">
            <a:tbl>
              <a:tblPr/>
              <a:tblGrid>
                <a:gridCol w="1296144"/>
                <a:gridCol w="1296144"/>
                <a:gridCol w="1296144"/>
                <a:gridCol w="1296144"/>
                <a:gridCol w="1296144"/>
                <a:gridCol w="1296144"/>
              </a:tblGrid>
              <a:tr h="960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  <a:cs typeface="Times New Roman"/>
                        </a:rPr>
                        <a:t>100 : 5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940 - 16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3600 -600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chemeClr val="accent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   </a:t>
                      </a:r>
                      <a:endParaRPr lang="ru-RU" sz="24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60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latin typeface="Times New Roman"/>
                          <a:ea typeface="Times New Roman"/>
                          <a:cs typeface="Times New Roman"/>
                        </a:rPr>
                        <a:t>780 : 3</a:t>
                      </a:r>
                      <a:endParaRPr lang="ru-RU" sz="3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b="1" dirty="0">
                          <a:solidFill>
                            <a:schemeClr val="accent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32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480 :12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230 </a:t>
                      </a:r>
                      <a:r>
                        <a:rPr lang="ru-RU" sz="2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chemeClr val="accent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   </a:t>
                      </a:r>
                      <a:endParaRPr lang="ru-RU" sz="24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60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  <a:cs typeface="Times New Roman"/>
                        </a:rPr>
                        <a:t>180 </a:t>
                      </a:r>
                      <a:r>
                        <a:rPr lang="ru-RU" sz="3200" dirty="0" err="1"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ru-RU" sz="3200" dirty="0">
                          <a:latin typeface="Times New Roman"/>
                          <a:ea typeface="Times New Roman"/>
                          <a:cs typeface="Times New Roman"/>
                        </a:rPr>
                        <a:t> 4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100 :100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7500 -500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chemeClr val="accent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    </a:t>
                      </a:r>
                      <a:endParaRPr lang="ru-RU" sz="24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72127" y="188640"/>
            <a:ext cx="540327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i="1" dirty="0">
                <a:solidFill>
                  <a:srgbClr val="FF0000"/>
                </a:solidFill>
              </a:rPr>
              <a:t>И</a:t>
            </a:r>
            <a:r>
              <a:rPr lang="ru-RU" sz="4800" i="1" dirty="0" smtClean="0">
                <a:solidFill>
                  <a:srgbClr val="FF0000"/>
                </a:solidFill>
              </a:rPr>
              <a:t>гра </a:t>
            </a:r>
            <a:r>
              <a:rPr lang="ru-RU" sz="4800" i="1" dirty="0">
                <a:solidFill>
                  <a:srgbClr val="FF0000"/>
                </a:solidFill>
              </a:rPr>
              <a:t>«Расшифруй».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39752" y="1700808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chemeClr val="accent2"/>
                </a:solidFill>
              </a:rPr>
              <a:t>к</a:t>
            </a:r>
            <a:endParaRPr lang="ru-RU" sz="5400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7744" y="2636912"/>
            <a:ext cx="516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chemeClr val="accent2"/>
                </a:solidFill>
              </a:rPr>
              <a:t>в</a:t>
            </a:r>
            <a:endParaRPr lang="ru-RU" sz="5400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573016"/>
            <a:ext cx="5549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err="1" smtClean="0">
                <a:solidFill>
                  <a:schemeClr val="accent2"/>
                </a:solidFill>
              </a:rPr>
              <a:t>н</a:t>
            </a:r>
            <a:endParaRPr lang="ru-RU" sz="5400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1700808"/>
            <a:ext cx="8306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chemeClr val="accent2"/>
                </a:solidFill>
              </a:rPr>
              <a:t>по</a:t>
            </a:r>
            <a:endParaRPr lang="ru-RU" sz="4800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8024" y="2636912"/>
            <a:ext cx="8963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err="1" smtClean="0">
                <a:solidFill>
                  <a:schemeClr val="accent2"/>
                </a:solidFill>
              </a:rPr>
              <a:t>ма</a:t>
            </a:r>
            <a:endParaRPr lang="ru-RU" sz="4800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60032" y="3573016"/>
            <a:ext cx="724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chemeClr val="accent2"/>
                </a:solidFill>
              </a:rPr>
              <a:t>те</a:t>
            </a:r>
            <a:endParaRPr lang="ru-RU" sz="4800" dirty="0">
              <a:solidFill>
                <a:schemeClr val="accent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52320" y="1628800"/>
            <a:ext cx="8963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err="1" smtClean="0">
                <a:solidFill>
                  <a:schemeClr val="accent2"/>
                </a:solidFill>
              </a:rPr>
              <a:t>ма</a:t>
            </a:r>
            <a:endParaRPr lang="ru-RU" sz="4800" dirty="0">
              <a:solidFill>
                <a:schemeClr val="accent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52320" y="2564904"/>
            <a:ext cx="7569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err="1" smtClean="0">
                <a:solidFill>
                  <a:schemeClr val="accent2"/>
                </a:solidFill>
              </a:rPr>
              <a:t>ти</a:t>
            </a:r>
            <a:endParaRPr lang="ru-RU" sz="4800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52320" y="3573016"/>
            <a:ext cx="7689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err="1" smtClean="0">
                <a:solidFill>
                  <a:schemeClr val="accent2"/>
                </a:solidFill>
              </a:rPr>
              <a:t>ке</a:t>
            </a:r>
            <a:endParaRPr lang="ru-RU" sz="4800" dirty="0">
              <a:solidFill>
                <a:schemeClr val="accent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08520" y="4797152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КВН по математике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73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1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9792" y="-243408"/>
            <a:ext cx="32825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Разминка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32440" y="18864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9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36712"/>
            <a:ext cx="8311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Какие часы показывают верное время только 2 раза в сут­ки? </a:t>
            </a: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004048" y="1124744"/>
            <a:ext cx="48600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(Часы, которые остановились.)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48478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Когда мы смотрим на чис­ло 3, а говорим «пятнадцать»?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950049" y="1844824"/>
            <a:ext cx="31939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(Когда смотрим на часы.)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206084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В известной сказке «Поди туда - не знаю куда, принеси то - не знаю что» царь послал стрел­ка Андрея «за тридевять земель».</a:t>
            </a:r>
            <a:br>
              <a:rPr lang="ru-RU" sz="2400" dirty="0">
                <a:solidFill>
                  <a:schemeClr val="tx2"/>
                </a:solidFill>
              </a:rPr>
            </a:br>
            <a:r>
              <a:rPr lang="ru-RU" sz="2400" dirty="0">
                <a:solidFill>
                  <a:schemeClr val="tx2"/>
                </a:solidFill>
              </a:rPr>
              <a:t>Внимание, вопрос! Тридевять - это сколько?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314096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(Тридевять — это 27. В Древней Руси считали девят­ками: тридевять –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это 9 ∙3 =27.)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71703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Сколько лет рыбачил старик из «Сказки о рыбаке и рыбке» А.С. Пушкина до того, как он поймал золотую рыбку?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907704" y="4365104"/>
            <a:ext cx="7236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(«Ровно тридцать лет и три года», то есть 33 года.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0" y="4653136"/>
            <a:ext cx="95405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Сколько раз старик ходил к морю в «Сказке о рыбаке и рыб­ке» А.С. Пушкина, чтобы рыбка выполнила желания старухи? </a:t>
            </a:r>
            <a:endParaRPr lang="ru-RU" sz="20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148064" y="4941168"/>
            <a:ext cx="14689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(Пять раз.)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5301208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</a:rPr>
              <a:t>На грядке сидят 6 воробьев, к ним прилетели еще 5. Кот подкрался и схватил одного.  Сколько осталось воробьев на грядке?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(Нисколько, так как остальные воробьи улетели.)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7504" y="404664"/>
            <a:ext cx="8604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Какая цифра, если перевер­нуть сверху вниз, уменьшится на 3?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  <p:custDataLst>
      <p:tags r:id="rId1"/>
    </p:custDataLst>
  </p:cSld>
  <p:clrMapOvr>
    <a:masterClrMapping/>
  </p:clrMapOvr>
  <p:transition advTm="145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361" grpId="0"/>
      <p:bldP spid="10" grpId="0"/>
      <p:bldP spid="15362" grpId="0"/>
      <p:bldP spid="12" grpId="0"/>
      <p:bldP spid="15363" grpId="0"/>
      <p:bldP spid="14" grpId="0"/>
      <p:bldP spid="15" grpId="0"/>
      <p:bldP spid="16" grpId="0"/>
      <p:bldP spid="15364" grpId="0"/>
      <p:bldP spid="15365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0"/>
            <a:ext cx="7772400" cy="1081088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6600FF"/>
                </a:solidFill>
              </a:rPr>
              <a:t>Разгадать ребусы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1484313"/>
            <a:ext cx="2663825" cy="7207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sz="4400" b="1" smtClean="0"/>
              <a:t>ПА </a:t>
            </a:r>
            <a:r>
              <a:rPr lang="ru-RU" sz="4400" b="1" smtClean="0">
                <a:solidFill>
                  <a:srgbClr val="0000FF"/>
                </a:solidFill>
                <a:cs typeface="Arial" charset="0"/>
              </a:rPr>
              <a:t>’</a:t>
            </a:r>
            <a:r>
              <a:rPr lang="ru-RU" sz="4400" b="1" smtClean="0">
                <a:solidFill>
                  <a:srgbClr val="0000FF"/>
                </a:solidFill>
              </a:rPr>
              <a:t>3</a:t>
            </a:r>
            <a:r>
              <a:rPr lang="ru-RU" sz="4400" b="1" smtClean="0"/>
              <a:t> Ж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349500"/>
            <a:ext cx="1944688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4438" y="2492375"/>
            <a:ext cx="504825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3779838" y="1441450"/>
            <a:ext cx="453707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4800" b="1"/>
              <a:t>расс </a:t>
            </a:r>
            <a:r>
              <a:rPr lang="ru-RU" sz="4800" b="1">
                <a:solidFill>
                  <a:srgbClr val="0000FF"/>
                </a:solidFill>
              </a:rPr>
              <a:t>100</a:t>
            </a:r>
            <a:r>
              <a:rPr lang="ru-RU" sz="4800" b="1"/>
              <a:t> яние</a:t>
            </a: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3635375" y="2228850"/>
            <a:ext cx="219551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4800">
                <a:solidFill>
                  <a:srgbClr val="FF3399"/>
                </a:solidFill>
              </a:rPr>
              <a:t>5</a:t>
            </a:r>
            <a:r>
              <a:rPr lang="ru-RU" sz="4800">
                <a:solidFill>
                  <a:srgbClr val="FF3399"/>
                </a:solidFill>
                <a:cs typeface="Arial" charset="0"/>
              </a:rPr>
              <a:t>’ </a:t>
            </a:r>
            <a:r>
              <a:rPr lang="ru-RU" sz="4800"/>
              <a:t>ница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4787900" y="3838575"/>
            <a:ext cx="26939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5400" b="1">
                <a:solidFill>
                  <a:srgbClr val="0000FF"/>
                </a:solidFill>
              </a:rPr>
              <a:t>3 </a:t>
            </a:r>
            <a:r>
              <a:rPr lang="ru-RU" sz="5400" b="1">
                <a:solidFill>
                  <a:schemeClr val="hlink"/>
                </a:solidFill>
                <a:cs typeface="Arial" charset="0"/>
              </a:rPr>
              <a:t>’</a:t>
            </a:r>
            <a:r>
              <a:rPr lang="ru-RU" sz="5400" b="1">
                <a:solidFill>
                  <a:schemeClr val="hlink"/>
                </a:solidFill>
              </a:rPr>
              <a:t>100 </a:t>
            </a:r>
            <a:r>
              <a:rPr lang="ru-RU" sz="5400" b="1"/>
              <a:t>н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6516688" y="2708275"/>
            <a:ext cx="23764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5400" b="1" i="1"/>
              <a:t>у </a:t>
            </a:r>
            <a:r>
              <a:rPr lang="ru-RU" sz="5400" b="1">
                <a:solidFill>
                  <a:srgbClr val="0000FF"/>
                </a:solidFill>
              </a:rPr>
              <a:t>3</a:t>
            </a:r>
            <a:r>
              <a:rPr lang="ru-RU" sz="5400" b="1">
                <a:solidFill>
                  <a:srgbClr val="0000FF"/>
                </a:solidFill>
                <a:cs typeface="Arial" charset="0"/>
              </a:rPr>
              <a:t>’</a:t>
            </a:r>
            <a:r>
              <a:rPr lang="ru-RU" sz="5400" b="1"/>
              <a:t> </a:t>
            </a:r>
            <a:r>
              <a:rPr lang="ru-RU" sz="5400" b="1" i="1"/>
              <a:t>о</a:t>
            </a: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3933825"/>
            <a:ext cx="639762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6013" y="3933825"/>
            <a:ext cx="822325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4075" y="3716338"/>
            <a:ext cx="1463675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00563" y="5300663"/>
            <a:ext cx="3749675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00113" y="5445125"/>
            <a:ext cx="731837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1908175" y="5741988"/>
            <a:ext cx="1511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5400"/>
              <a:t>ена</a:t>
            </a: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1619250" y="5157788"/>
            <a:ext cx="3746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rgbClr val="0000FF"/>
                </a:solidFill>
              </a:rPr>
              <a:t>’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2124075" y="3716338"/>
            <a:ext cx="3746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chemeClr val="bg1"/>
                </a:solidFill>
              </a:rPr>
              <a:t>’</a:t>
            </a:r>
          </a:p>
        </p:txBody>
      </p:sp>
    </p:spTree>
    <p:custDataLst>
      <p:tags r:id="rId1"/>
    </p:custDataLst>
  </p:cSld>
  <p:clrMapOvr>
    <a:masterClrMapping/>
  </p:clrMapOvr>
  <p:transition advTm="16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b="1" i="1" dirty="0">
                <a:solidFill>
                  <a:srgbClr val="FF0000"/>
                </a:solidFill>
              </a:rPr>
              <a:t>Поставь знаки действий и, если надо, скобки так, чтобы выражения </a:t>
            </a:r>
            <a:r>
              <a:rPr lang="ru-RU" sz="2700" b="1" i="1" dirty="0" smtClean="0">
                <a:solidFill>
                  <a:srgbClr val="FF0000"/>
                </a:solidFill>
              </a:rPr>
              <a:t>были верными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-972616" y="1124744"/>
            <a:ext cx="99469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5 5 5 5 = 2               5 5 5 5 = 9                5 5 5 5 = 35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683568" y="1916832"/>
            <a:ext cx="78598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3 3 3 3 = 13                 5 5 5 5 5 =31                      2  4 6 = 48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827584" y="2708920"/>
            <a:ext cx="74751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7 7 7 = 9                       7 7 7 7 = 35                7 7 7 7 = 49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1880" y="3284984"/>
            <a:ext cx="18770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Ответы 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611560" y="3933056"/>
            <a:ext cx="79095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5:5+5:5=2                    5+5-5:5=9                      5х5+5+5=35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611560" y="4650903"/>
            <a:ext cx="77989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3х3+3+3:3=13                5х5+5+5:5=31                   2х4х6=48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611560" y="5373216"/>
            <a:ext cx="9361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(7+7):7+7=9              7х7-(7+7)=35                 7х7+(7-7)=49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9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  <p:bldP spid="16386" grpId="0"/>
      <p:bldP spid="16388" grpId="0"/>
      <p:bldP spid="163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Поменяйте местами две цифры так, что бы равенства были верными:</a:t>
            </a:r>
            <a:br>
              <a:rPr lang="ru-RU" i="1" dirty="0">
                <a:solidFill>
                  <a:srgbClr val="FF0000"/>
                </a:solidFill>
              </a:rPr>
            </a:br>
            <a:r>
              <a:rPr lang="ru-RU" i="1" dirty="0">
                <a:solidFill>
                  <a:srgbClr val="FF0000"/>
                </a:solidFill>
              </a:rPr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827584" y="2224608"/>
            <a:ext cx="745232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69 : 3 = 7			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7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· 6 = 58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	    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				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1840" y="3356992"/>
            <a:ext cx="18770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Ответы 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149080"/>
            <a:ext cx="352839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4000" dirty="0" smtClean="0"/>
              <a:t>63 : 9 =  7                   </a:t>
            </a:r>
          </a:p>
          <a:p>
            <a:r>
              <a:rPr lang="ru-RU" sz="4000" dirty="0" smtClean="0"/>
              <a:t> 7 · 8 = 56</a:t>
            </a:r>
          </a:p>
          <a:p>
            <a:endParaRPr lang="ru-RU" dirty="0"/>
          </a:p>
        </p:txBody>
      </p:sp>
    </p:spTree>
    <p:custDataLst>
      <p:tags r:id="rId1"/>
    </p:custDataLst>
  </p:cSld>
  <p:clrMapOvr>
    <a:masterClrMapping/>
  </p:clrMapOvr>
  <p:transition advTm="49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Конкурс капитанов.</a:t>
            </a:r>
            <a:r>
              <a:rPr lang="ru-RU" i="1" dirty="0">
                <a:solidFill>
                  <a:srgbClr val="FF0000"/>
                </a:solidFill>
              </a:rPr>
              <a:t/>
            </a:r>
            <a:br>
              <a:rPr lang="ru-RU" i="1" dirty="0">
                <a:solidFill>
                  <a:srgbClr val="FF0000"/>
                </a:solidFill>
              </a:rPr>
            </a:b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90872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2">
                    <a:lumMod val="10000"/>
                  </a:schemeClr>
                </a:solidFill>
              </a:rPr>
              <a:t>Летела стая уток. Охотник выстрелил и убил одну утку. Сколько уток осталось?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628800"/>
            <a:ext cx="8820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Петух, стоя на одной ноге, весит 3кг. Сколько он будет весить, стоя на двух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ногах?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" y="2378006"/>
            <a:ext cx="88924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Четверо играли в домино 4 часа. Сколько часов играл каждый из игроков?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3212976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На березе сидели две вороны и смотрели в разные стороны: одна на юг, другая на север.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У тебя, - говорит первая ворона, - клюв в земле.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А у тебя, - отвечает вторая, - лапки в грязи.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Как же так? Смотрят в разные стороны, а друг друга видят?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4869160"/>
            <a:ext cx="810039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Волк спрашивает осла: «Сколько тебе лет?»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А тебе сколько, - отвечает осел.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Мне 15, - говорит волк.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Тогда я в 3 раза старше тебя, да еще на 1/3.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Сколько лет ослу?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77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505" grpId="0"/>
      <p:bldP spid="21506" grpId="0"/>
      <p:bldP spid="2150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217766"/>
            <a:ext cx="1509637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При постройке забора плотники поставили по прямой 10 столбов, расстояние между которыми было по 2 метра.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Какова длина забора?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" y="1513910"/>
            <a:ext cx="83164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Сколько раз нужно отрезать веревку длиной в 10 метров на части по 2 метра каждая?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61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/>
              <a:t>Запиши пример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Picture 4" descr="Image19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1643050"/>
            <a:ext cx="397192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Image198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4286256"/>
            <a:ext cx="4071966" cy="146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857488" y="3244334"/>
            <a:ext cx="22075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18 + 8</a:t>
            </a:r>
            <a:endParaRPr lang="ru-RU" sz="4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5929330"/>
            <a:ext cx="23574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Arial"/>
              </a:rPr>
              <a:t>80+ 15 </a:t>
            </a:r>
            <a:endParaRPr lang="ru-RU" sz="4000" dirty="0"/>
          </a:p>
        </p:txBody>
      </p:sp>
    </p:spTree>
    <p:custDataLst>
      <p:tags r:id="rId1"/>
    </p:custDataLst>
  </p:cSld>
  <p:clrMapOvr>
    <a:masterClrMapping/>
  </p:clrMapOvr>
  <p:transition advTm="53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Геометрический конкурс.</a:t>
            </a:r>
            <a:r>
              <a:rPr lang="ru-RU" i="1" dirty="0">
                <a:solidFill>
                  <a:srgbClr val="C00000"/>
                </a:solidFill>
              </a:rPr>
              <a:t/>
            </a:r>
            <a:br>
              <a:rPr lang="ru-RU" i="1" dirty="0">
                <a:solidFill>
                  <a:srgbClr val="C00000"/>
                </a:solidFill>
              </a:rPr>
            </a:b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671691"/>
            <a:ext cx="774035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Команде БАМ:</a:t>
            </a:r>
            <a:endParaRPr lang="ru-RU" dirty="0"/>
          </a:p>
          <a:p>
            <a:r>
              <a:rPr lang="ru-RU" b="1" dirty="0"/>
              <a:t>Убери 2 палочки, чтобы осталось 5 одинаковых квадрата.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dirty="0"/>
              <a:t> </a:t>
            </a:r>
            <a:r>
              <a:rPr lang="ru-RU" b="1" i="1" dirty="0"/>
              <a:t> </a:t>
            </a:r>
            <a:r>
              <a:rPr lang="ru-RU" b="1" dirty="0"/>
              <a:t> 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/>
              <a:t>Команде КВАДРАТ:</a:t>
            </a:r>
            <a:endParaRPr lang="ru-RU" dirty="0"/>
          </a:p>
          <a:p>
            <a:r>
              <a:rPr lang="ru-RU" b="1" dirty="0"/>
              <a:t>Убери 3 палочки так, чтобы осталось 3 треугольника.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b="1" dirty="0" smtClean="0"/>
              <a:t>Команде </a:t>
            </a:r>
            <a:r>
              <a:rPr lang="ru-RU" b="1" dirty="0"/>
              <a:t>КРУГ:</a:t>
            </a:r>
            <a:endParaRPr lang="ru-RU" dirty="0"/>
          </a:p>
          <a:p>
            <a:r>
              <a:rPr lang="ru-RU" b="1" dirty="0"/>
              <a:t>Как переложить 2 палочки, чтобы получилось 5 одинаковых квадратов?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95536" y="1484784"/>
            <a:ext cx="36004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95536" y="1772816"/>
            <a:ext cx="36004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95536" y="2060848"/>
            <a:ext cx="36004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755576" y="2060848"/>
            <a:ext cx="36004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55576" y="1772816"/>
            <a:ext cx="36004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115616" y="2060848"/>
            <a:ext cx="36004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/>
          <p:cNvSpPr/>
          <p:nvPr/>
        </p:nvSpPr>
        <p:spPr>
          <a:xfrm rot="10800000">
            <a:off x="323528" y="3501008"/>
            <a:ext cx="576064" cy="5040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4" name="Равнобедренный треугольник 33"/>
          <p:cNvSpPr/>
          <p:nvPr/>
        </p:nvSpPr>
        <p:spPr>
          <a:xfrm>
            <a:off x="627109" y="3518936"/>
            <a:ext cx="576064" cy="5040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5" name="Равнобедренный треугольник 34"/>
          <p:cNvSpPr/>
          <p:nvPr/>
        </p:nvSpPr>
        <p:spPr>
          <a:xfrm rot="10800000">
            <a:off x="899592" y="3501008"/>
            <a:ext cx="576064" cy="5040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1187624" y="3501008"/>
            <a:ext cx="576064" cy="5040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7" name="Равнобедренный треугольник 36"/>
          <p:cNvSpPr/>
          <p:nvPr/>
        </p:nvSpPr>
        <p:spPr>
          <a:xfrm>
            <a:off x="899592" y="2996952"/>
            <a:ext cx="576064" cy="5040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8" name="Равнобедренный треугольник 37"/>
          <p:cNvSpPr/>
          <p:nvPr/>
        </p:nvSpPr>
        <p:spPr>
          <a:xfrm rot="10800000">
            <a:off x="1187624" y="2996952"/>
            <a:ext cx="576064" cy="5040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827584" y="4869160"/>
            <a:ext cx="36004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467544" y="4869160"/>
            <a:ext cx="36004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827584" y="5445224"/>
            <a:ext cx="36004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467544" y="5445224"/>
            <a:ext cx="36004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единительная линия 43"/>
          <p:cNvCxnSpPr>
            <a:stCxn id="40" idx="3"/>
            <a:endCxn id="42" idx="3"/>
          </p:cNvCxnSpPr>
          <p:nvPr/>
        </p:nvCxnSpPr>
        <p:spPr>
          <a:xfrm>
            <a:off x="827584" y="5013176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25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Задания болельщикам.</a:t>
            </a:r>
            <a:r>
              <a:rPr lang="ru-RU" i="1" dirty="0">
                <a:solidFill>
                  <a:srgbClr val="C00000"/>
                </a:solidFill>
              </a:rPr>
              <a:t/>
            </a:r>
            <a:br>
              <a:rPr lang="ru-RU" i="1" dirty="0">
                <a:solidFill>
                  <a:srgbClr val="C00000"/>
                </a:solidFill>
              </a:rPr>
            </a:b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64704"/>
            <a:ext cx="8676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Горело 7 свечей. Две из них погасли. Сколько свечей осталось?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60432" y="69269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1278632"/>
            <a:ext cx="838842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Нуль подставил спинку брату Тот забрался не спеша,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Стали новой цифрой братцы. Не найти нам в ней конца.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Повернуть ее ты можешь, Головой поставить вниз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Цифра будет все такой же. Ну, подумай?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636912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Назови два таких числа, чтобы их произведение равнялось 17 и их частное тоже равнялось 17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335699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Бревно распилили на 4 части, расходуя каждый раз на отпиливание одной части 2 минуты. За сколько времени было распилено все бревно?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407707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Выглянув на повороте в окно, Ира заметила, что перед нею 9 вагонов, а за ней еще 7. Сколько вагонов в поезде, в котором ехала Ира?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479715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Чтобы подняться на каждый этаж дома, надо пройти 30 ступенек лестницы. Сколько ступенек надо пройти, чтобы подняться на третий этаж? </a:t>
            </a:r>
          </a:p>
        </p:txBody>
      </p:sp>
    </p:spTree>
    <p:custDataLst>
      <p:tags r:id="rId1"/>
    </p:custDataLst>
  </p:cSld>
  <p:clrMapOvr>
    <a:masterClrMapping/>
  </p:clrMapOvr>
  <p:transition advTm="110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662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ru-RU" sz="6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Спасибо за внимание</a:t>
            </a:r>
            <a:endParaRPr lang="ru-RU" sz="6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4214818"/>
            <a:ext cx="264320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28596" y="1928803"/>
            <a:ext cx="7358114" cy="1938992"/>
          </a:xfrm>
          <a:prstGeom prst="rect">
            <a:avLst/>
          </a:prstGeom>
          <a:solidFill>
            <a:srgbClr val="FFFF00"/>
          </a:solidFill>
          <a:ln w="57150" cap="rnd" cmpd="thickThin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07950" h="114300" prst="convex"/>
            <a:bevelB w="63500" h="10795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Кто с детских лет занимается математикой, </a:t>
            </a:r>
          </a:p>
          <a:p>
            <a:pPr lvl="1"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тот развивает внимание, тренирует свой мозг, свою волю, воспитывает настойчивость и упорство в достижении цели. </a:t>
            </a:r>
          </a:p>
          <a:p>
            <a:pPr lvl="0" algn="r"/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4800" dirty="0" smtClean="0">
              <a:latin typeface="Arial" pitchFamily="34" charset="0"/>
            </a:endParaRPr>
          </a:p>
        </p:txBody>
      </p:sp>
      <p:pic>
        <p:nvPicPr>
          <p:cNvPr id="5" name="Дважды Два Четыре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142844" y="1000108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469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749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|0.6|0.9|0.6|0.6|0.5|0.5|0.5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5|0.7|0.7|1.7|1|1.1|1|1.2|1|0.8|0.9|0.7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4|1.2|2.1|0.9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8|0.9|0.9|0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0.9|1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.8|1.2|1|1.1|1.1|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rgbClr val="92D05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280</TotalTime>
  <Words>749</Words>
  <Application>Microsoft Office PowerPoint</Application>
  <PresentationFormat>Экран (4:3)</PresentationFormat>
  <Paragraphs>133</Paragraphs>
  <Slides>12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Разгадать ребусы</vt:lpstr>
      <vt:lpstr>Поставь знаки действий и, если надо, скобки так, чтобы выражения были верными </vt:lpstr>
      <vt:lpstr>Поменяйте местами две цифры так, что бы равенства были верными:   </vt:lpstr>
      <vt:lpstr>Конкурс капитанов. </vt:lpstr>
      <vt:lpstr>Слайд 8</vt:lpstr>
      <vt:lpstr>Запиши пример</vt:lpstr>
      <vt:lpstr>Геометрический конкурс. </vt:lpstr>
      <vt:lpstr>Задания болельщикам. </vt:lpstr>
      <vt:lpstr>Спасибо за внимание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Admin</cp:lastModifiedBy>
  <cp:revision>34</cp:revision>
  <dcterms:created xsi:type="dcterms:W3CDTF">2012-10-21T11:48:52Z</dcterms:created>
  <dcterms:modified xsi:type="dcterms:W3CDTF">2014-02-06T05:12:06Z</dcterms:modified>
</cp:coreProperties>
</file>